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3" r:id="rId3"/>
    <p:sldId id="307" r:id="rId4"/>
    <p:sldId id="308" r:id="rId5"/>
    <p:sldId id="306" r:id="rId6"/>
    <p:sldId id="290" r:id="rId7"/>
    <p:sldId id="298" r:id="rId8"/>
    <p:sldId id="299" r:id="rId9"/>
    <p:sldId id="295" r:id="rId10"/>
    <p:sldId id="296" r:id="rId11"/>
    <p:sldId id="300" r:id="rId12"/>
    <p:sldId id="309" r:id="rId13"/>
    <p:sldId id="311" r:id="rId14"/>
    <p:sldId id="312" r:id="rId15"/>
    <p:sldId id="314" r:id="rId16"/>
    <p:sldId id="301" r:id="rId17"/>
    <p:sldId id="310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EBDB8"/>
    <a:srgbClr val="CCFFFF"/>
    <a:srgbClr val="FFFF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487DE7-7739-47AC-9A0C-789FB251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AF6B28-15A2-441D-B525-D2FEFA405FA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29BDA-FDB9-441E-9A07-3E9D45056F30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677BAD-3444-4BC0-8863-E4D486CD453F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EFFF96-D6A9-4125-AAA8-578C1D41EEDA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8FF2C1-918D-4B3C-B3AE-068CE1A59815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34A7DD-D149-40CF-82ED-323A30AC57F0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418F-A9F1-4A82-B621-EE332F8AA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97E4-433D-476A-9BB9-52583FFAA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09EB-6316-4397-BA85-CB70FDA70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490B-77B6-459A-BB34-05B056AB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FA15-23D7-4FD9-8D1B-83E5E2D79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7917-9B49-48C4-8909-2FE0367A6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68D7-ED69-4D1A-8721-7A4525CE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4306-142E-4253-A638-628BB9CA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361D-19AA-4549-B256-60CC15126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96E8-6B1F-449E-B28F-9A0A7FB53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699A-6C64-4E8E-AB4E-526BA0DCB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B2EE-39F2-4474-A1C8-F6D4B9B9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3003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8EFC94-3AE2-4211-B4A4-BC66EC32C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08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oseenow.net/wizar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://www.google.com/url?sa=i&amp;source=images&amp;cd=&amp;cad=rja&amp;docid=7_FIjwu6DcugDM&amp;tbnid=yMSzqwGrkMLrBM:&amp;ved=0CAgQjRwwAA&amp;url=http://www.nprb.org/&amp;ei=LjcZUaXJIKbAiwLG8IC4DA&amp;psig=AFQjCNFfX43iQG7spVRRTktOFWdvWzgidA&amp;ust=136069342257488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www.nprb.or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947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Session 5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Intellectual Merit and Broader Significance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FISH 521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2225"/>
            <a:ext cx="9078913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867400" y="62611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G. Muller-Parker, NSF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81013" y="0"/>
            <a:ext cx="8229600" cy="563563"/>
          </a:xfrm>
        </p:spPr>
        <p:txBody>
          <a:bodyPr/>
          <a:lstStyle/>
          <a:p>
            <a:r>
              <a:rPr lang="en-US" smtClean="0"/>
              <a:t>Broader impact</a:t>
            </a:r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0" y="717550"/>
            <a:ext cx="9061450" cy="5989638"/>
            <a:chOff x="1238492" y="999029"/>
            <a:chExt cx="7822958" cy="5708159"/>
          </a:xfrm>
        </p:grpSpPr>
        <p:pic>
          <p:nvPicPr>
            <p:cNvPr id="102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92" y="999029"/>
              <a:ext cx="7822958" cy="570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 Box 6"/>
            <p:cNvSpPr txBox="1">
              <a:spLocks noChangeArrowheads="1"/>
            </p:cNvSpPr>
            <p:nvPr/>
          </p:nvSpPr>
          <p:spPr bwMode="auto">
            <a:xfrm>
              <a:off x="5867400" y="6261100"/>
              <a:ext cx="21955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G. Muller-Parker, NSF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5106"/>
          </a:xfrm>
        </p:spPr>
        <p:txBody>
          <a:bodyPr/>
          <a:lstStyle/>
          <a:p>
            <a:r>
              <a:rPr lang="en-US" dirty="0" smtClean="0"/>
              <a:t>Broader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234" y="1250576"/>
            <a:ext cx="4038600" cy="4525963"/>
          </a:xfrm>
        </p:spPr>
        <p:txBody>
          <a:bodyPr/>
          <a:lstStyle/>
          <a:p>
            <a:pPr marL="45720" indent="0">
              <a:lnSpc>
                <a:spcPct val="125000"/>
              </a:lnSpc>
              <a:spcBef>
                <a:spcPts val="600"/>
              </a:spcBef>
              <a:buNone/>
              <a:tabLst>
                <a:tab pos="228600" algn="l"/>
              </a:tabLst>
            </a:pPr>
            <a:r>
              <a:rPr lang="en-US" sz="1800" dirty="0" smtClean="0"/>
              <a:t>NSF GPG</a:t>
            </a:r>
          </a:p>
          <a:p>
            <a:pPr marL="274320" indent="-22860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smtClean="0"/>
              <a:t>What </a:t>
            </a:r>
            <a:r>
              <a:rPr lang="en-US" sz="1400" dirty="0"/>
              <a:t>is the potential for the proposed activity </a:t>
            </a:r>
            <a:r>
              <a:rPr lang="en-US" sz="1400" u="sng" dirty="0"/>
              <a:t>1.b.</a:t>
            </a:r>
            <a:r>
              <a:rPr lang="en-US" sz="1400" dirty="0"/>
              <a:t> </a:t>
            </a:r>
            <a:r>
              <a:rPr lang="en-US" sz="1400" i="1" dirty="0"/>
              <a:t>to benefit society or advance desired societal outcomes</a:t>
            </a:r>
            <a:r>
              <a:rPr lang="en-US" sz="1400" dirty="0"/>
              <a:t>?</a:t>
            </a:r>
          </a:p>
          <a:p>
            <a:pPr marL="274320" indent="-22860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To what extent do the proposed activities suggest and explore creative, original, or potentially transformative concepts?</a:t>
            </a:r>
          </a:p>
          <a:p>
            <a:pPr marL="274320" indent="-22860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Is the plan for carrying out the proposed activities well-reasoned, well-organized, and based on a sound rationale? Does the plan incorporate a mechanism to assess success? </a:t>
            </a:r>
          </a:p>
          <a:p>
            <a:pPr marL="274320" indent="-22860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How well qualified is the individual, team, or organization to conduct the proposed activities?</a:t>
            </a:r>
          </a:p>
          <a:p>
            <a:pPr marL="274320" indent="-22860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Are there adequate resources available to the PI (either at the home organization or through collaborations) to carry out the proposed activities?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306" y="1411941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Aim</a:t>
            </a:r>
          </a:p>
          <a:p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Preliminary data</a:t>
            </a:r>
          </a:p>
          <a:p>
            <a:r>
              <a:rPr lang="en-US" dirty="0" err="1" smtClean="0"/>
              <a:t>Workplan</a:t>
            </a:r>
            <a:endParaRPr lang="en-US" dirty="0" smtClean="0"/>
          </a:p>
          <a:p>
            <a:r>
              <a:rPr lang="en-US" dirty="0" smtClean="0"/>
              <a:t>Resources, qualifications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‘desired societal outcomes’?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1028"/>
            <a:ext cx="9143999" cy="3325907"/>
          </a:xfrm>
        </p:spPr>
        <p:txBody>
          <a:bodyPr/>
          <a:lstStyle/>
          <a:p>
            <a:r>
              <a:rPr lang="en-US" dirty="0" smtClean="0"/>
              <a:t>Varies among funding agencies</a:t>
            </a:r>
          </a:p>
          <a:p>
            <a:pPr lvl="1"/>
            <a:r>
              <a:rPr lang="en-US" dirty="0" smtClean="0"/>
              <a:t>Common themes</a:t>
            </a:r>
          </a:p>
          <a:p>
            <a:pPr lvl="2"/>
            <a:r>
              <a:rPr lang="en-US" dirty="0" smtClean="0"/>
              <a:t>Outreach, public scientific education</a:t>
            </a:r>
          </a:p>
          <a:p>
            <a:pPr lvl="2"/>
            <a:r>
              <a:rPr lang="en-US" dirty="0" smtClean="0"/>
              <a:t>Involvement of underrepresented minorities</a:t>
            </a:r>
          </a:p>
          <a:p>
            <a:pPr lvl="2"/>
            <a:r>
              <a:rPr lang="en-US" dirty="0" smtClean="0"/>
              <a:t>Integration of learning and teaching</a:t>
            </a:r>
          </a:p>
          <a:p>
            <a:endParaRPr lang="en-US" dirty="0" smtClean="0"/>
          </a:p>
          <a:p>
            <a:r>
              <a:rPr lang="en-US" dirty="0" smtClean="0"/>
              <a:t>NSF</a:t>
            </a:r>
          </a:p>
          <a:p>
            <a:pPr lvl="2"/>
            <a:r>
              <a:rPr lang="en-US" dirty="0"/>
              <a:t>Advance discovery and understanding while promoting teaching, training, and learning;</a:t>
            </a:r>
          </a:p>
          <a:p>
            <a:pPr lvl="2"/>
            <a:r>
              <a:rPr lang="en-US" dirty="0"/>
              <a:t>Broaden participation of underrepresented groups;</a:t>
            </a:r>
          </a:p>
          <a:p>
            <a:pPr lvl="2"/>
            <a:r>
              <a:rPr lang="en-US" dirty="0"/>
              <a:t>Enhance infrastructure for research and education;</a:t>
            </a:r>
          </a:p>
          <a:p>
            <a:pPr lvl="2"/>
            <a:r>
              <a:rPr lang="en-US" dirty="0"/>
              <a:t>Broad dissemination to enhance scientific and technological understanding; and</a:t>
            </a:r>
          </a:p>
          <a:p>
            <a:pPr lvl="2"/>
            <a:r>
              <a:rPr lang="en-US" dirty="0"/>
              <a:t>Benefits to society.</a:t>
            </a:r>
          </a:p>
          <a:p>
            <a:pPr lvl="3">
              <a:spcBef>
                <a:spcPts val="600"/>
              </a:spcBef>
              <a:spcAft>
                <a:spcPts val="400"/>
              </a:spcAft>
            </a:pP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9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strategic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dirty="0"/>
              <a:t>NSF performance </a:t>
            </a:r>
            <a:r>
              <a:rPr lang="en-US" dirty="0" smtClean="0"/>
              <a:t>goals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dirty="0" smtClean="0"/>
              <a:t>(</a:t>
            </a:r>
            <a:r>
              <a:rPr lang="en-US" dirty="0" smtClean="0"/>
              <a:t>NSF strategic </a:t>
            </a:r>
            <a:r>
              <a:rPr lang="en-US" dirty="0" smtClean="0"/>
              <a:t>plan 2014-2018)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Char char="•"/>
            </a:pPr>
            <a:r>
              <a:rPr lang="en-US" sz="1800" dirty="0"/>
              <a:t>Transform the </a:t>
            </a:r>
            <a:r>
              <a:rPr lang="en-US" sz="1800" dirty="0" smtClean="0"/>
              <a:t>frontiers of science</a:t>
            </a:r>
            <a:endParaRPr lang="en-US" sz="1800" dirty="0"/>
          </a:p>
          <a:p>
            <a:pPr lvl="2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dirty="0"/>
              <a:t>Invest in </a:t>
            </a:r>
            <a:r>
              <a:rPr lang="en-US" sz="1600" u="sng" dirty="0"/>
              <a:t>fundamental research </a:t>
            </a:r>
            <a:r>
              <a:rPr lang="en-US" sz="1600" b="0" dirty="0"/>
              <a:t>to ensure significant continuing </a:t>
            </a:r>
            <a:r>
              <a:rPr lang="en-US" sz="1600" b="0" dirty="0" smtClean="0"/>
              <a:t>advances </a:t>
            </a:r>
            <a:r>
              <a:rPr lang="en-US" sz="1600" b="0" dirty="0"/>
              <a:t>across science, engineering, and </a:t>
            </a:r>
            <a:r>
              <a:rPr lang="en-US" sz="1600" b="0" dirty="0" smtClean="0"/>
              <a:t>education</a:t>
            </a:r>
          </a:p>
          <a:p>
            <a:pPr lvl="2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/>
              <a:t>Integrate education and research </a:t>
            </a:r>
            <a:r>
              <a:rPr lang="en-US" sz="1600" b="0" dirty="0"/>
              <a:t>to support development of a </a:t>
            </a:r>
            <a:r>
              <a:rPr lang="en-US" sz="1600" b="0" dirty="0" smtClean="0"/>
              <a:t>diverse </a:t>
            </a:r>
            <a:r>
              <a:rPr lang="en-US" sz="1600" b="0" dirty="0"/>
              <a:t>STEM workforce with cutting-edge capabilities</a:t>
            </a:r>
            <a:endParaRPr lang="en-US" sz="1600" b="0" dirty="0"/>
          </a:p>
          <a:p>
            <a:pPr lvl="2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dirty="0"/>
              <a:t>Provide </a:t>
            </a:r>
            <a:r>
              <a:rPr lang="en-US" sz="1600" u="sng" dirty="0"/>
              <a:t>world-class research infrastructure </a:t>
            </a:r>
            <a:r>
              <a:rPr lang="en-US" sz="1600" b="0" dirty="0"/>
              <a:t>to enable major </a:t>
            </a:r>
            <a:r>
              <a:rPr lang="en-US" sz="1600" b="0" dirty="0" smtClean="0"/>
              <a:t>scientific </a:t>
            </a:r>
            <a:r>
              <a:rPr lang="en-US" sz="1600" b="0" dirty="0"/>
              <a:t>advances.</a:t>
            </a:r>
            <a:endParaRPr lang="en-US" sz="1600" b="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Innovate </a:t>
            </a:r>
            <a:r>
              <a:rPr lang="en-US" sz="1800" dirty="0"/>
              <a:t>for society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600" b="0" dirty="0"/>
              <a:t>Strengthen the </a:t>
            </a:r>
            <a:r>
              <a:rPr lang="en-US" sz="1600" u="sng" dirty="0"/>
              <a:t>links between fundamental research </a:t>
            </a:r>
            <a:r>
              <a:rPr lang="en-US" sz="1600" dirty="0"/>
              <a:t>and societal </a:t>
            </a:r>
            <a:r>
              <a:rPr lang="en-US" sz="1600" dirty="0" smtClean="0"/>
              <a:t>needs </a:t>
            </a:r>
            <a:r>
              <a:rPr lang="en-US" sz="1600" b="0" dirty="0"/>
              <a:t>through investments and partnerships. </a:t>
            </a:r>
            <a:endParaRPr lang="en-US" sz="160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600" b="0" dirty="0"/>
              <a:t>Build the capacity of the Nation to </a:t>
            </a:r>
            <a:r>
              <a:rPr lang="en-US" sz="1600" u="sng" dirty="0"/>
              <a:t>address societal challenges </a:t>
            </a:r>
            <a:r>
              <a:rPr lang="en-US" sz="1600" b="0" dirty="0"/>
              <a:t>using </a:t>
            </a:r>
            <a:r>
              <a:rPr lang="en-US" sz="1600" b="0" dirty="0" smtClean="0"/>
              <a:t>a </a:t>
            </a:r>
            <a:r>
              <a:rPr lang="en-US" sz="1600" b="0" dirty="0"/>
              <a:t>suite of formal, informal, and broadly available STEM educational </a:t>
            </a:r>
            <a:r>
              <a:rPr lang="en-US" sz="1600" b="0" dirty="0" smtClean="0"/>
              <a:t>mechanisms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Make sure to read plans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And explicitly refer to them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05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broader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Ideally should be part of project</a:t>
            </a:r>
          </a:p>
          <a:p>
            <a:pPr lvl="1"/>
            <a:r>
              <a:rPr lang="en-US" sz="1600" dirty="0" smtClean="0"/>
              <a:t>Collaboration / Assistance by underrepresented groups</a:t>
            </a:r>
          </a:p>
          <a:p>
            <a:pPr lvl="1"/>
            <a:r>
              <a:rPr lang="en-US" sz="1600" dirty="0" smtClean="0"/>
              <a:t>Using some study sites as outreach/teaching sites</a:t>
            </a:r>
          </a:p>
          <a:p>
            <a:pPr lvl="1"/>
            <a:r>
              <a:rPr lang="en-US" sz="1600" dirty="0" smtClean="0"/>
              <a:t>Dissemination to non-scientific audiences</a:t>
            </a:r>
          </a:p>
          <a:p>
            <a:pPr lvl="2"/>
            <a:r>
              <a:rPr lang="en-US" sz="1400" dirty="0" smtClean="0"/>
              <a:t>Lawmakers, </a:t>
            </a:r>
            <a:r>
              <a:rPr lang="en-US" sz="1400" dirty="0"/>
              <a:t>p</a:t>
            </a:r>
            <a:r>
              <a:rPr lang="en-US" sz="1400" dirty="0" smtClean="0"/>
              <a:t>ublic managers, media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Collaborate</a:t>
            </a:r>
          </a:p>
          <a:p>
            <a:pPr lvl="1"/>
            <a:r>
              <a:rPr lang="en-US" sz="1600" dirty="0" smtClean="0"/>
              <a:t>There are people who do this for a living</a:t>
            </a:r>
          </a:p>
          <a:p>
            <a:pPr lvl="2"/>
            <a:r>
              <a:rPr lang="en-US" sz="1400" dirty="0" smtClean="0"/>
              <a:t>Outreach programs (e.g. Sea Grant, COMPASS)</a:t>
            </a:r>
          </a:p>
          <a:p>
            <a:pPr lvl="2"/>
            <a:r>
              <a:rPr lang="en-US" sz="1400" dirty="0" smtClean="0"/>
              <a:t>Teachers</a:t>
            </a:r>
          </a:p>
          <a:p>
            <a:pPr lvl="2"/>
            <a:r>
              <a:rPr lang="en-US" sz="1400" dirty="0" smtClean="0"/>
              <a:t>Aquariums, zoos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Consider in budget</a:t>
            </a:r>
          </a:p>
          <a:p>
            <a:pPr lvl="1"/>
            <a:r>
              <a:rPr lang="en-US" sz="1600" dirty="0"/>
              <a:t>Hire assistance</a:t>
            </a:r>
          </a:p>
          <a:p>
            <a:pPr lvl="1"/>
            <a:r>
              <a:rPr lang="en-US" sz="1600" dirty="0"/>
              <a:t>Allow for costs</a:t>
            </a:r>
          </a:p>
          <a:p>
            <a:pPr lvl="1"/>
            <a:r>
              <a:rPr lang="en-US" sz="1600" dirty="0"/>
              <a:t>Don’t overdo it</a:t>
            </a:r>
          </a:p>
          <a:p>
            <a:pPr lvl="1"/>
            <a:endParaRPr lang="en-US" sz="1600" dirty="0"/>
          </a:p>
          <a:p>
            <a:r>
              <a:rPr lang="en-US" sz="1800" dirty="0"/>
              <a:t>Not</a:t>
            </a:r>
          </a:p>
          <a:p>
            <a:pPr lvl="1"/>
            <a:r>
              <a:rPr lang="en-US" sz="1600" dirty="0"/>
              <a:t>Graduate student </a:t>
            </a:r>
            <a:r>
              <a:rPr lang="en-US" sz="1600" dirty="0" smtClean="0"/>
              <a:t>education</a:t>
            </a:r>
            <a:endParaRPr lang="en-US" sz="1600" dirty="0"/>
          </a:p>
          <a:p>
            <a:pPr lvl="1"/>
            <a:r>
              <a:rPr lang="en-US" sz="1600" dirty="0"/>
              <a:t>Talks at scientific meetings and workshops</a:t>
            </a:r>
          </a:p>
          <a:p>
            <a:pPr lvl="1"/>
            <a:r>
              <a:rPr lang="en-US" sz="1600" dirty="0"/>
              <a:t>Publications in peer reviewed </a:t>
            </a:r>
            <a:r>
              <a:rPr lang="en-US" sz="1600" dirty="0" smtClean="0"/>
              <a:t>journals</a:t>
            </a:r>
          </a:p>
          <a:p>
            <a:pPr lvl="1"/>
            <a:r>
              <a:rPr lang="en-US" sz="1600" smtClean="0"/>
              <a:t>Website </a:t>
            </a:r>
            <a:endParaRPr lang="en-US" sz="1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772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4346" y="1484407"/>
            <a:ext cx="8229600" cy="2477994"/>
          </a:xfrm>
        </p:spPr>
        <p:txBody>
          <a:bodyPr/>
          <a:lstStyle/>
          <a:p>
            <a:r>
              <a:rPr lang="en-US" sz="2200" dirty="0" smtClean="0"/>
              <a:t>Broader impact won’t save your proposal if the science is bad</a:t>
            </a:r>
          </a:p>
          <a:p>
            <a:r>
              <a:rPr lang="en-US" sz="2200" dirty="0" smtClean="0"/>
              <a:t>However, a good broader impact statement may save your proposal if you are in the grey zone</a:t>
            </a:r>
          </a:p>
          <a:p>
            <a:pPr lvl="1"/>
            <a:r>
              <a:rPr lang="en-US" dirty="0" smtClean="0"/>
              <a:t>Not only NSF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http://coseenow.net/wizard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Any ideas?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1-2 pages IM and BI</a:t>
            </a:r>
          </a:p>
          <a:p>
            <a:r>
              <a:rPr lang="en-US" dirty="0" smtClean="0"/>
              <a:t>Intellectual Merit</a:t>
            </a:r>
          </a:p>
          <a:p>
            <a:pPr lvl="1"/>
            <a:r>
              <a:rPr lang="en-US" dirty="0" smtClean="0"/>
              <a:t>After describing the details, what’s the cool scientific aspect (transformative) of your research?</a:t>
            </a:r>
          </a:p>
          <a:p>
            <a:pPr lvl="1"/>
            <a:r>
              <a:rPr lang="en-US" dirty="0" smtClean="0"/>
              <a:t>Why are you the best person to do it (expertise (preliminary data), resources, access to sites, 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r>
              <a:rPr lang="en-US" dirty="0" smtClean="0"/>
              <a:t> Broader Impact</a:t>
            </a:r>
          </a:p>
          <a:p>
            <a:pPr lvl="1"/>
            <a:r>
              <a:rPr lang="en-US" dirty="0" smtClean="0"/>
              <a:t>What is your objective?</a:t>
            </a:r>
          </a:p>
          <a:p>
            <a:pPr lvl="1"/>
            <a:r>
              <a:rPr lang="en-US" dirty="0" smtClean="0"/>
              <a:t>What will you do?</a:t>
            </a:r>
          </a:p>
          <a:p>
            <a:pPr lvl="1"/>
            <a:r>
              <a:rPr lang="en-US" dirty="0" smtClean="0"/>
              <a:t>Why can you do it?</a:t>
            </a:r>
          </a:p>
          <a:p>
            <a:pPr lvl="1"/>
            <a:r>
              <a:rPr lang="en-US" dirty="0" smtClean="0"/>
              <a:t>What is the expected outcome?</a:t>
            </a:r>
          </a:p>
        </p:txBody>
      </p:sp>
    </p:spTree>
    <p:extLst>
      <p:ext uri="{BB962C8B-B14F-4D97-AF65-F5344CB8AC3E}">
        <p14:creationId xmlns:p14="http://schemas.microsoft.com/office/powerpoint/2010/main" val="60664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Panel Exercise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Work Plan vs Budget</a:t>
            </a:r>
          </a:p>
          <a:p>
            <a:pPr lvl="1" eaLnBrk="1" hangingPunct="1"/>
            <a:r>
              <a:rPr lang="en-US" dirty="0" smtClean="0"/>
              <a:t>Discuss link and justifiability of objectives</a:t>
            </a:r>
          </a:p>
          <a:p>
            <a:pPr lvl="1" eaLnBrk="1" hangingPunct="1"/>
            <a:r>
              <a:rPr lang="en-US" dirty="0" smtClean="0"/>
              <a:t>Discuss link to objectives</a:t>
            </a:r>
          </a:p>
          <a:p>
            <a:pPr lvl="1" eaLnBrk="1" hangingPunct="1"/>
            <a:r>
              <a:rPr lang="en-US" dirty="0" smtClean="0"/>
              <a:t>Discuss specificity</a:t>
            </a:r>
          </a:p>
          <a:p>
            <a:pPr eaLnBrk="1" hangingPunct="1"/>
            <a:r>
              <a:rPr lang="en-US" dirty="0" smtClean="0"/>
              <a:t>Intellectual Merit &amp; Broader Impact</a:t>
            </a:r>
          </a:p>
          <a:p>
            <a:pPr lvl="1" eaLnBrk="1" hangingPunct="1"/>
            <a:r>
              <a:rPr lang="en-US" dirty="0" smtClean="0"/>
              <a:t>Discuss in connection to work plan &amp; budget</a:t>
            </a:r>
          </a:p>
          <a:p>
            <a:pPr lvl="2" eaLnBrk="1" hangingPunct="1"/>
            <a:r>
              <a:rPr lang="en-US" dirty="0" smtClean="0"/>
              <a:t>revise</a:t>
            </a:r>
          </a:p>
          <a:p>
            <a:pPr lvl="1" eaLnBrk="1" hangingPunct="1"/>
            <a:r>
              <a:rPr lang="en-US" dirty="0" smtClean="0"/>
              <a:t>Reconsider what you wrote in the 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 9: Intellectual Merit and Broader Impact</a:t>
            </a:r>
          </a:p>
          <a:p>
            <a:pPr lvl="1"/>
            <a:r>
              <a:rPr lang="en-US" dirty="0" smtClean="0"/>
              <a:t>Due Thursday</a:t>
            </a:r>
          </a:p>
          <a:p>
            <a:r>
              <a:rPr lang="en-US" dirty="0" smtClean="0"/>
              <a:t>Feb 16: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oliday</a:t>
            </a:r>
          </a:p>
          <a:p>
            <a:pPr lvl="1"/>
            <a:r>
              <a:rPr lang="en-US" dirty="0" smtClean="0"/>
              <a:t>Full proposal draft (Thursday)</a:t>
            </a:r>
          </a:p>
          <a:p>
            <a:r>
              <a:rPr lang="en-US" dirty="0" smtClean="0"/>
              <a:t>Feb 23: Penny Dalton</a:t>
            </a:r>
          </a:p>
          <a:p>
            <a:pPr lvl="1"/>
            <a:r>
              <a:rPr lang="en-US" dirty="0" smtClean="0"/>
              <a:t>Full proposal </a:t>
            </a:r>
            <a:r>
              <a:rPr lang="en-US" dirty="0" smtClean="0">
                <a:sym typeface="Wingdings" panose="05000000000000000000" pitchFamily="2" charset="2"/>
              </a:rPr>
              <a:t> review panel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March 2: Peer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Full proposal + reviews  decision panel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March 9: Panel reviews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Evaluations online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83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Merit Review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4920"/>
            <a:ext cx="8229600" cy="4840045"/>
          </a:xfrm>
        </p:spPr>
        <p:txBody>
          <a:bodyPr/>
          <a:lstStyle/>
          <a:p>
            <a:r>
              <a:rPr lang="en-US" sz="2000" dirty="0" smtClean="0"/>
              <a:t>Intellectual Merit</a:t>
            </a:r>
          </a:p>
          <a:p>
            <a:pPr lvl="1"/>
            <a:r>
              <a:rPr lang="en-US" sz="1800" dirty="0" smtClean="0"/>
              <a:t>Scientific merit of the proposal</a:t>
            </a:r>
          </a:p>
          <a:p>
            <a:r>
              <a:rPr lang="en-US" sz="2000" dirty="0" smtClean="0"/>
              <a:t>Broader Impact</a:t>
            </a:r>
          </a:p>
          <a:p>
            <a:pPr lvl="1"/>
            <a:r>
              <a:rPr lang="en-US" sz="1800" dirty="0" smtClean="0"/>
              <a:t>‘outreach’, public understanding of science, engagement plan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Why is this important?</a:t>
            </a:r>
          </a:p>
          <a:p>
            <a:pPr lvl="1"/>
            <a:r>
              <a:rPr lang="en-US" sz="1800" dirty="0" smtClean="0"/>
              <a:t>Almost all other agencies want something similar</a:t>
            </a:r>
          </a:p>
          <a:p>
            <a:pPr lvl="2"/>
            <a:r>
              <a:rPr lang="en-US" sz="1600" dirty="0" smtClean="0"/>
              <a:t>Your tax dollars at work</a:t>
            </a:r>
          </a:p>
          <a:p>
            <a:pPr lvl="2"/>
            <a:r>
              <a:rPr lang="en-US" sz="1600" dirty="0" smtClean="0"/>
              <a:t>Keep stakeholders happy</a:t>
            </a:r>
          </a:p>
          <a:p>
            <a:pPr lvl="2"/>
            <a:r>
              <a:rPr lang="en-US" sz="1600" dirty="0" smtClean="0"/>
              <a:t>Foundations: show all the good work they are doing</a:t>
            </a:r>
          </a:p>
          <a:p>
            <a:pPr lvl="1"/>
            <a:r>
              <a:rPr lang="en-US" sz="1800" dirty="0" smtClean="0"/>
              <a:t>NSF is leading the pack</a:t>
            </a:r>
          </a:p>
          <a:p>
            <a:pPr lvl="2"/>
            <a:r>
              <a:rPr lang="en-US" sz="1600" dirty="0" smtClean="0"/>
              <a:t>Other agencies are likely to follow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79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10024"/>
            <a:ext cx="4667520" cy="2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" y="1007385"/>
            <a:ext cx="1398270" cy="9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116579"/>
            <a:ext cx="7702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North Pacific Research Boar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71488"/>
            <a:ext cx="9810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rth Pacific Research Boar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319088"/>
            <a:ext cx="9810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nprb.org/images/home/NPRB_logo_large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5" y="3116579"/>
            <a:ext cx="1319213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186"/>
            <a:ext cx="56102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28" y="4288583"/>
            <a:ext cx="5925671" cy="25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8" y="0"/>
            <a:ext cx="9144000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0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NSF Reviewer form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017494"/>
            <a:ext cx="4114800" cy="4094163"/>
          </a:xfrm>
        </p:spPr>
        <p:txBody>
          <a:bodyPr/>
          <a:lstStyle/>
          <a:p>
            <a:pPr eaLnBrk="1" hangingPunct="1"/>
            <a:r>
              <a:rPr lang="en-US" dirty="0" smtClean="0"/>
              <a:t>3 points</a:t>
            </a:r>
          </a:p>
          <a:p>
            <a:pPr lvl="1" eaLnBrk="1" hangingPunct="1"/>
            <a:r>
              <a:rPr lang="en-US" dirty="0" smtClean="0"/>
              <a:t>Intellectual merit</a:t>
            </a:r>
          </a:p>
          <a:p>
            <a:pPr lvl="1" eaLnBrk="1" hangingPunct="1"/>
            <a:r>
              <a:rPr lang="en-US" dirty="0" smtClean="0"/>
              <a:t>Broader impact</a:t>
            </a:r>
          </a:p>
          <a:p>
            <a:pPr lvl="1" eaLnBrk="1" hangingPunct="1"/>
            <a:r>
              <a:rPr lang="en-US" dirty="0" smtClean="0"/>
              <a:t>Summary statement</a:t>
            </a:r>
          </a:p>
          <a:p>
            <a:pPr eaLnBrk="1" hangingPunct="1"/>
            <a:r>
              <a:rPr lang="en-US" dirty="0" smtClean="0"/>
              <a:t>Re-emphasized to panelists</a:t>
            </a:r>
          </a:p>
          <a:p>
            <a:pPr eaLnBrk="1" hangingPunct="1"/>
            <a:r>
              <a:rPr lang="en-US" dirty="0" smtClean="0"/>
              <a:t>Think about it carefully</a:t>
            </a:r>
          </a:p>
          <a:p>
            <a:pPr lvl="1" eaLnBrk="1" hangingPunct="1"/>
            <a:r>
              <a:rPr lang="en-US" dirty="0" smtClean="0"/>
              <a:t>Include in other aspects of proposal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smtClean="0"/>
              <a:t>New: similar forms for project summary</a:t>
            </a:r>
          </a:p>
          <a:p>
            <a:pPr lvl="1" eaLnBrk="1" hangingPunct="1"/>
            <a:r>
              <a:rPr lang="en-US" dirty="0" smtClean="0"/>
              <a:t>Summary</a:t>
            </a:r>
          </a:p>
          <a:p>
            <a:pPr lvl="1" eaLnBrk="1" hangingPunct="1"/>
            <a:r>
              <a:rPr lang="en-US" dirty="0" smtClean="0"/>
              <a:t>Intellectual Merit</a:t>
            </a:r>
          </a:p>
          <a:p>
            <a:pPr lvl="1" eaLnBrk="1" hangingPunct="1"/>
            <a:r>
              <a:rPr lang="en-US" dirty="0" smtClean="0"/>
              <a:t>Broader Impact</a:t>
            </a:r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884238"/>
            <a:ext cx="4545012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Intellectual Merit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Potential</a:t>
            </a:r>
          </a:p>
          <a:p>
            <a:pPr lvl="1" eaLnBrk="1" hangingPunct="1"/>
            <a:r>
              <a:rPr lang="en-US" sz="1800" smtClean="0"/>
              <a:t>Importance to advancing knowledge within field </a:t>
            </a:r>
            <a:r>
              <a:rPr lang="en-US" sz="1800" smtClean="0">
                <a:solidFill>
                  <a:srgbClr val="FF0000"/>
                </a:solidFill>
              </a:rPr>
              <a:t>or across different fields</a:t>
            </a:r>
          </a:p>
          <a:p>
            <a:pPr lvl="1" eaLnBrk="1" hangingPunct="1"/>
            <a:r>
              <a:rPr lang="en-US" sz="1800" smtClean="0"/>
              <a:t>Evidence for creative, original or </a:t>
            </a:r>
            <a:r>
              <a:rPr lang="en-US" sz="1800" smtClean="0">
                <a:solidFill>
                  <a:srgbClr val="FF0000"/>
                </a:solidFill>
              </a:rPr>
              <a:t>potentially transformative concepts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1800" smtClean="0"/>
              <a:t>Show the wider scientific impact of your project</a:t>
            </a:r>
          </a:p>
          <a:p>
            <a:pPr lvl="2" eaLnBrk="1" hangingPunct="1"/>
            <a:r>
              <a:rPr lang="en-US" sz="1600" smtClean="0"/>
              <a:t>Link to significance statement / intro</a:t>
            </a:r>
          </a:p>
          <a:p>
            <a:pPr lvl="2" eaLnBrk="1" hangingPunct="1"/>
            <a:r>
              <a:rPr lang="en-US" sz="1600" smtClean="0"/>
              <a:t>Provide alternative hook</a:t>
            </a:r>
          </a:p>
          <a:p>
            <a:pPr lvl="1" eaLnBrk="1" hangingPunct="1"/>
            <a:r>
              <a:rPr lang="en-US" sz="1800" smtClean="0"/>
              <a:t>Not just stamp collecting</a:t>
            </a:r>
          </a:p>
          <a:p>
            <a:pPr lvl="2" eaLnBrk="1" hangingPunct="1"/>
            <a:r>
              <a:rPr lang="en-US" sz="1600" smtClean="0"/>
              <a:t>Must be important beyond your system</a:t>
            </a:r>
          </a:p>
          <a:p>
            <a:pPr lvl="1" eaLnBrk="1" hangingPunct="1"/>
            <a:r>
              <a:rPr lang="en-US" sz="1800" smtClean="0"/>
              <a:t>Potentially transformative concepts</a:t>
            </a:r>
          </a:p>
          <a:p>
            <a:pPr lvl="2" eaLnBrk="1" hangingPunct="1"/>
            <a:r>
              <a:rPr lang="en-US" sz="1600" smtClean="0"/>
              <a:t>Revolutionize entire disciplines</a:t>
            </a:r>
          </a:p>
          <a:p>
            <a:pPr lvl="2" eaLnBrk="1" hangingPunct="1"/>
            <a:r>
              <a:rPr lang="en-US" sz="1600" smtClean="0"/>
              <a:t>Creating entire new fields</a:t>
            </a:r>
          </a:p>
          <a:p>
            <a:pPr lvl="2" eaLnBrk="1" hangingPunct="1"/>
            <a:r>
              <a:rPr lang="en-US" sz="1600" smtClean="0"/>
              <a:t>Disrupting accepted theories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Intellectual Merit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Feasibility</a:t>
            </a:r>
          </a:p>
          <a:p>
            <a:pPr lvl="1" eaLnBrk="1" hangingPunct="1"/>
            <a:r>
              <a:rPr lang="en-US" sz="1800" smtClean="0"/>
              <a:t>Concept and organization of research</a:t>
            </a:r>
          </a:p>
          <a:p>
            <a:pPr lvl="1" eaLnBrk="1" hangingPunct="1"/>
            <a:r>
              <a:rPr lang="en-US" sz="1800" smtClean="0"/>
              <a:t>Qualifications of investigator</a:t>
            </a:r>
          </a:p>
          <a:p>
            <a:pPr lvl="1" eaLnBrk="1" hangingPunct="1"/>
            <a:r>
              <a:rPr lang="en-US" sz="1800" smtClean="0"/>
              <a:t>Access to resources</a:t>
            </a:r>
          </a:p>
          <a:p>
            <a:pPr lvl="1" eaLnBrk="1" hangingPunct="1"/>
            <a:endParaRPr lang="en-US" sz="1800" smtClean="0"/>
          </a:p>
          <a:p>
            <a:pPr lvl="1" eaLnBrk="1" hangingPunct="1"/>
            <a:r>
              <a:rPr lang="en-US" smtClean="0"/>
              <a:t>Can it be done?</a:t>
            </a:r>
          </a:p>
          <a:p>
            <a:pPr lvl="1" eaLnBrk="1" hangingPunct="1"/>
            <a:r>
              <a:rPr lang="en-US" smtClean="0"/>
              <a:t>Does proposal show testable hypotheses, a good work plan and good presentation?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867400" y="6261100"/>
            <a:ext cx="2195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G. Muller-Parker, NSF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811</Words>
  <Application>Microsoft Office PowerPoint</Application>
  <PresentationFormat>On-screen Show (4:3)</PresentationFormat>
  <Paragraphs>160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Session 5   Intellectual Merit and Broader Significance </vt:lpstr>
      <vt:lpstr>Further plans</vt:lpstr>
      <vt:lpstr>NSF Merit Review Criteria</vt:lpstr>
      <vt:lpstr>PowerPoint Presentation</vt:lpstr>
      <vt:lpstr>PowerPoint Presentation</vt:lpstr>
      <vt:lpstr>NSF Reviewer form</vt:lpstr>
      <vt:lpstr>Intellectual Merit</vt:lpstr>
      <vt:lpstr>Intellectual Merit</vt:lpstr>
      <vt:lpstr>PowerPoint Presentation</vt:lpstr>
      <vt:lpstr>PowerPoint Presentation</vt:lpstr>
      <vt:lpstr>Broader impact</vt:lpstr>
      <vt:lpstr>Broader Impact</vt:lpstr>
      <vt:lpstr>What are ‘desired societal outcomes’?</vt:lpstr>
      <vt:lpstr>Check out strategic plans</vt:lpstr>
      <vt:lpstr>Integrating broader impacts</vt:lpstr>
      <vt:lpstr>Conclusion</vt:lpstr>
      <vt:lpstr>Your proposal</vt:lpstr>
      <vt:lpstr>Panel Exercise</vt:lpstr>
    </vt:vector>
  </TitlesOfParts>
  <Company>SAFS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 Hauser</dc:creator>
  <cp:lastModifiedBy>Lorenz Hauser</cp:lastModifiedBy>
  <cp:revision>106</cp:revision>
  <dcterms:created xsi:type="dcterms:W3CDTF">2008-01-06T19:47:24Z</dcterms:created>
  <dcterms:modified xsi:type="dcterms:W3CDTF">2015-02-09T19:01:49Z</dcterms:modified>
</cp:coreProperties>
</file>